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4" r:id="rId4"/>
    <p:sldId id="270" r:id="rId5"/>
    <p:sldId id="271" r:id="rId6"/>
    <p:sldId id="276" r:id="rId7"/>
    <p:sldId id="275" r:id="rId8"/>
    <p:sldId id="265" r:id="rId9"/>
    <p:sldId id="266" r:id="rId10"/>
    <p:sldId id="267" r:id="rId11"/>
    <p:sldId id="268" r:id="rId12"/>
    <p:sldId id="269" r:id="rId13"/>
    <p:sldId id="258" r:id="rId14"/>
    <p:sldId id="274" r:id="rId15"/>
    <p:sldId id="259" r:id="rId16"/>
    <p:sldId id="277" r:id="rId17"/>
    <p:sldId id="260" r:id="rId18"/>
    <p:sldId id="261" r:id="rId19"/>
    <p:sldId id="273" r:id="rId20"/>
    <p:sldId id="263" r:id="rId21"/>
    <p:sldId id="27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34" autoAdjust="0"/>
    <p:restoredTop sz="86587" autoAdjust="0"/>
  </p:normalViewPr>
  <p:slideViewPr>
    <p:cSldViewPr snapToGrid="0">
      <p:cViewPr varScale="1">
        <p:scale>
          <a:sx n="78" d="100"/>
          <a:sy n="78" d="100"/>
        </p:scale>
        <p:origin x="86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11210A-B5FF-4C27-BB9B-54AB0AB52939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3134C81C-F9A4-4D0C-A415-2E895A35CFF8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4000" dirty="0"/>
            <a:t>Manifest</a:t>
          </a:r>
        </a:p>
      </dgm:t>
    </dgm:pt>
    <dgm:pt modelId="{B80FD709-8EB1-4669-92A7-E0F0D17C0B29}" type="parTrans" cxnId="{8D8616D6-4B0F-4D24-9A92-A742BEBE5707}">
      <dgm:prSet/>
      <dgm:spPr/>
      <dgm:t>
        <a:bodyPr/>
        <a:lstStyle/>
        <a:p>
          <a:endParaRPr lang="en-US"/>
        </a:p>
      </dgm:t>
    </dgm:pt>
    <dgm:pt modelId="{4C89C8F2-170D-4CD2-8409-079FBE351BB3}" type="sibTrans" cxnId="{8D8616D6-4B0F-4D24-9A92-A742BEBE5707}">
      <dgm:prSet/>
      <dgm:spPr/>
      <dgm:t>
        <a:bodyPr/>
        <a:lstStyle/>
        <a:p>
          <a:endParaRPr lang="en-US"/>
        </a:p>
      </dgm:t>
    </dgm:pt>
    <dgm:pt modelId="{D2B74896-DDC8-467B-8F9F-A8CB377D805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Typically a JSON file</a:t>
          </a:r>
        </a:p>
      </dgm:t>
    </dgm:pt>
    <dgm:pt modelId="{5FA985B1-8B3F-4FE0-A5E0-C58E31A3BE49}" type="parTrans" cxnId="{32BF2FD8-1995-4884-8176-1740A9A085CB}">
      <dgm:prSet/>
      <dgm:spPr/>
      <dgm:t>
        <a:bodyPr/>
        <a:lstStyle/>
        <a:p>
          <a:endParaRPr lang="en-US"/>
        </a:p>
      </dgm:t>
    </dgm:pt>
    <dgm:pt modelId="{3FBD422F-E9D2-4DBD-AF44-78DB36AC87CC}" type="sibTrans" cxnId="{32BF2FD8-1995-4884-8176-1740A9A085CB}">
      <dgm:prSet/>
      <dgm:spPr/>
      <dgm:t>
        <a:bodyPr/>
        <a:lstStyle/>
        <a:p>
          <a:endParaRPr lang="en-US"/>
        </a:p>
      </dgm:t>
    </dgm:pt>
    <dgm:pt modelId="{DE74708F-C546-43AC-B2BB-1B47187E31C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Service Worker</a:t>
          </a:r>
        </a:p>
      </dgm:t>
    </dgm:pt>
    <dgm:pt modelId="{C23036BB-354B-47AD-9163-103519522D09}" type="parTrans" cxnId="{CFE947CE-3ADF-4002-A7E2-0596D571B04A}">
      <dgm:prSet/>
      <dgm:spPr/>
      <dgm:t>
        <a:bodyPr/>
        <a:lstStyle/>
        <a:p>
          <a:endParaRPr lang="en-US"/>
        </a:p>
      </dgm:t>
    </dgm:pt>
    <dgm:pt modelId="{1C8545D1-0719-4564-892A-8A2A25068093}" type="sibTrans" cxnId="{CFE947CE-3ADF-4002-A7E2-0596D571B04A}">
      <dgm:prSet/>
      <dgm:spPr/>
      <dgm:t>
        <a:bodyPr/>
        <a:lstStyle/>
        <a:p>
          <a:endParaRPr lang="en-US"/>
        </a:p>
      </dgm:t>
    </dgm:pt>
    <dgm:pt modelId="{43F67DCD-F9EB-4146-A9DE-CF9FD556596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HTTPS</a:t>
          </a:r>
        </a:p>
      </dgm:t>
    </dgm:pt>
    <dgm:pt modelId="{6792306D-8592-490C-AECE-4A17B1158E45}" type="parTrans" cxnId="{B0A6E7CC-C200-46B9-BC35-595516F9CE40}">
      <dgm:prSet/>
      <dgm:spPr/>
      <dgm:t>
        <a:bodyPr/>
        <a:lstStyle/>
        <a:p>
          <a:endParaRPr lang="en-US"/>
        </a:p>
      </dgm:t>
    </dgm:pt>
    <dgm:pt modelId="{69A167AD-394F-4636-9420-2DFF9AD55DFA}" type="sibTrans" cxnId="{B0A6E7CC-C200-46B9-BC35-595516F9CE40}">
      <dgm:prSet/>
      <dgm:spPr/>
      <dgm:t>
        <a:bodyPr/>
        <a:lstStyle/>
        <a:p>
          <a:endParaRPr lang="en-US"/>
        </a:p>
      </dgm:t>
    </dgm:pt>
    <dgm:pt modelId="{F2BD1FC6-5B34-484F-9706-8AA380EA583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Lists what Resources your Program Needs to Run</a:t>
          </a:r>
        </a:p>
      </dgm:t>
    </dgm:pt>
    <dgm:pt modelId="{48CD5E19-27F0-4D14-860A-D90FFEAF6DED}" type="parTrans" cxnId="{0A03DE23-4338-407C-832B-AB188601EC4E}">
      <dgm:prSet/>
      <dgm:spPr/>
      <dgm:t>
        <a:bodyPr/>
        <a:lstStyle/>
        <a:p>
          <a:endParaRPr lang="en-US"/>
        </a:p>
      </dgm:t>
    </dgm:pt>
    <dgm:pt modelId="{C2FB42F3-FF60-47F3-B869-664B6D7BA020}" type="sibTrans" cxnId="{0A03DE23-4338-407C-832B-AB188601EC4E}">
      <dgm:prSet/>
      <dgm:spPr/>
      <dgm:t>
        <a:bodyPr/>
        <a:lstStyle/>
        <a:p>
          <a:endParaRPr lang="en-US"/>
        </a:p>
      </dgm:t>
    </dgm:pt>
    <dgm:pt modelId="{C3CCDE43-6942-439D-B0ED-E21978A0EE3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Programmatically Caches Resources</a:t>
          </a:r>
        </a:p>
        <a:p>
          <a:pPr>
            <a:lnSpc>
              <a:spcPct val="100000"/>
            </a:lnSpc>
          </a:pPr>
          <a:r>
            <a:rPr lang="en-US" b="0" dirty="0"/>
            <a:t>Push Notifications</a:t>
          </a:r>
        </a:p>
      </dgm:t>
    </dgm:pt>
    <dgm:pt modelId="{97912991-C58D-47EC-9B47-3A976BE7463B}" type="parTrans" cxnId="{587AFFAD-0443-480B-B4C3-D261EBC5CA29}">
      <dgm:prSet/>
      <dgm:spPr/>
      <dgm:t>
        <a:bodyPr/>
        <a:lstStyle/>
        <a:p>
          <a:endParaRPr lang="en-US"/>
        </a:p>
      </dgm:t>
    </dgm:pt>
    <dgm:pt modelId="{904DE2A2-BAC9-4881-8419-758DC901D0B5}" type="sibTrans" cxnId="{587AFFAD-0443-480B-B4C3-D261EBC5CA29}">
      <dgm:prSet/>
      <dgm:spPr/>
      <dgm:t>
        <a:bodyPr/>
        <a:lstStyle/>
        <a:p>
          <a:endParaRPr lang="en-US"/>
        </a:p>
      </dgm:t>
    </dgm:pt>
    <dgm:pt modelId="{D8C5DEB4-E844-4F5F-9383-ADD4E946A5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Otherwise, vulnerable to Man-in-the-Middle Attacks</a:t>
          </a:r>
        </a:p>
      </dgm:t>
    </dgm:pt>
    <dgm:pt modelId="{3D9CC0EF-7BE3-44E5-9218-36F7EF14F597}" type="parTrans" cxnId="{C94E7BFD-C6A0-4433-959D-1F29E50E4274}">
      <dgm:prSet/>
      <dgm:spPr/>
      <dgm:t>
        <a:bodyPr/>
        <a:lstStyle/>
        <a:p>
          <a:endParaRPr lang="en-US"/>
        </a:p>
      </dgm:t>
    </dgm:pt>
    <dgm:pt modelId="{5B015030-8525-451A-85FF-3CCC7576003C}" type="sibTrans" cxnId="{C94E7BFD-C6A0-4433-959D-1F29E50E4274}">
      <dgm:prSet/>
      <dgm:spPr/>
      <dgm:t>
        <a:bodyPr/>
        <a:lstStyle/>
        <a:p>
          <a:endParaRPr lang="en-US"/>
        </a:p>
      </dgm:t>
    </dgm:pt>
    <dgm:pt modelId="{3C8D9004-4E12-494A-A3BF-30482B8C1DD7}" type="pres">
      <dgm:prSet presAssocID="{B911210A-B5FF-4C27-BB9B-54AB0AB52939}" presName="root" presStyleCnt="0">
        <dgm:presLayoutVars>
          <dgm:dir/>
          <dgm:resizeHandles val="exact"/>
        </dgm:presLayoutVars>
      </dgm:prSet>
      <dgm:spPr/>
    </dgm:pt>
    <dgm:pt modelId="{98627E67-6E0F-4BB5-B726-F3C2B5A4A556}" type="pres">
      <dgm:prSet presAssocID="{3134C81C-F9A4-4D0C-A415-2E895A35CFF8}" presName="compNode" presStyleCnt="0"/>
      <dgm:spPr/>
    </dgm:pt>
    <dgm:pt modelId="{8C64D9EF-D79C-4E13-95CF-C2710709A3BE}" type="pres">
      <dgm:prSet presAssocID="{3134C81C-F9A4-4D0C-A415-2E895A35CFF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B79C66C6-57BC-4A26-8343-1D235CAC3C92}" type="pres">
      <dgm:prSet presAssocID="{3134C81C-F9A4-4D0C-A415-2E895A35CFF8}" presName="iconSpace" presStyleCnt="0"/>
      <dgm:spPr/>
    </dgm:pt>
    <dgm:pt modelId="{39161C27-D1FF-42F1-9167-556B516D6910}" type="pres">
      <dgm:prSet presAssocID="{3134C81C-F9A4-4D0C-A415-2E895A35CFF8}" presName="parTx" presStyleLbl="revTx" presStyleIdx="0" presStyleCnt="6">
        <dgm:presLayoutVars>
          <dgm:chMax val="0"/>
          <dgm:chPref val="0"/>
        </dgm:presLayoutVars>
      </dgm:prSet>
      <dgm:spPr/>
    </dgm:pt>
    <dgm:pt modelId="{D99A9602-1420-4F79-BFD1-C01AFFD0D68C}" type="pres">
      <dgm:prSet presAssocID="{3134C81C-F9A4-4D0C-A415-2E895A35CFF8}" presName="txSpace" presStyleCnt="0"/>
      <dgm:spPr/>
    </dgm:pt>
    <dgm:pt modelId="{05DA2B4B-0197-47A5-9980-A1DFF0C52F12}" type="pres">
      <dgm:prSet presAssocID="{3134C81C-F9A4-4D0C-A415-2E895A35CFF8}" presName="desTx" presStyleLbl="revTx" presStyleIdx="1" presStyleCnt="6">
        <dgm:presLayoutVars/>
      </dgm:prSet>
      <dgm:spPr/>
    </dgm:pt>
    <dgm:pt modelId="{D3D14D2B-6AB3-4C73-88B5-93BD839DDE5C}" type="pres">
      <dgm:prSet presAssocID="{4C89C8F2-170D-4CD2-8409-079FBE351BB3}" presName="sibTrans" presStyleCnt="0"/>
      <dgm:spPr/>
    </dgm:pt>
    <dgm:pt modelId="{EC0379EF-1439-498F-A684-D0F06C534983}" type="pres">
      <dgm:prSet presAssocID="{DE74708F-C546-43AC-B2BB-1B47187E31C1}" presName="compNode" presStyleCnt="0"/>
      <dgm:spPr/>
    </dgm:pt>
    <dgm:pt modelId="{B4B65A9B-D47D-46A2-88AE-07D91AF04E8A}" type="pres">
      <dgm:prSet presAssocID="{DE74708F-C546-43AC-B2BB-1B47187E31C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E9B71088-BDEC-4E8C-AFEA-0A4A5E922F03}" type="pres">
      <dgm:prSet presAssocID="{DE74708F-C546-43AC-B2BB-1B47187E31C1}" presName="iconSpace" presStyleCnt="0"/>
      <dgm:spPr/>
    </dgm:pt>
    <dgm:pt modelId="{7AC262D5-F0FB-4D0B-999F-2C1D2E70DCD9}" type="pres">
      <dgm:prSet presAssocID="{DE74708F-C546-43AC-B2BB-1B47187E31C1}" presName="parTx" presStyleLbl="revTx" presStyleIdx="2" presStyleCnt="6">
        <dgm:presLayoutVars>
          <dgm:chMax val="0"/>
          <dgm:chPref val="0"/>
        </dgm:presLayoutVars>
      </dgm:prSet>
      <dgm:spPr/>
    </dgm:pt>
    <dgm:pt modelId="{E65A1077-11D9-44A1-B9A2-8B58DD5B381C}" type="pres">
      <dgm:prSet presAssocID="{DE74708F-C546-43AC-B2BB-1B47187E31C1}" presName="txSpace" presStyleCnt="0"/>
      <dgm:spPr/>
    </dgm:pt>
    <dgm:pt modelId="{053A6065-FA7F-4B36-9606-0F79DBE470AE}" type="pres">
      <dgm:prSet presAssocID="{DE74708F-C546-43AC-B2BB-1B47187E31C1}" presName="desTx" presStyleLbl="revTx" presStyleIdx="3" presStyleCnt="6">
        <dgm:presLayoutVars/>
      </dgm:prSet>
      <dgm:spPr/>
    </dgm:pt>
    <dgm:pt modelId="{DD217DB3-8FC2-46DD-92EF-E94DA963EAE2}" type="pres">
      <dgm:prSet presAssocID="{1C8545D1-0719-4564-892A-8A2A25068093}" presName="sibTrans" presStyleCnt="0"/>
      <dgm:spPr/>
    </dgm:pt>
    <dgm:pt modelId="{5A52638D-8E91-47D5-B742-BC8BAD93AE97}" type="pres">
      <dgm:prSet presAssocID="{43F67DCD-F9EB-4146-A9DE-CF9FD5565964}" presName="compNode" presStyleCnt="0"/>
      <dgm:spPr/>
    </dgm:pt>
    <dgm:pt modelId="{F3D02B58-9674-49D5-AADC-4AE06EF12C7D}" type="pres">
      <dgm:prSet presAssocID="{43F67DCD-F9EB-4146-A9DE-CF9FD556596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EB64697E-8FEE-42BE-8046-9F5DABBB3177}" type="pres">
      <dgm:prSet presAssocID="{43F67DCD-F9EB-4146-A9DE-CF9FD5565964}" presName="iconSpace" presStyleCnt="0"/>
      <dgm:spPr/>
    </dgm:pt>
    <dgm:pt modelId="{7C5322EF-3C3F-4675-927B-35306E3BF0A0}" type="pres">
      <dgm:prSet presAssocID="{43F67DCD-F9EB-4146-A9DE-CF9FD5565964}" presName="parTx" presStyleLbl="revTx" presStyleIdx="4" presStyleCnt="6">
        <dgm:presLayoutVars>
          <dgm:chMax val="0"/>
          <dgm:chPref val="0"/>
        </dgm:presLayoutVars>
      </dgm:prSet>
      <dgm:spPr/>
    </dgm:pt>
    <dgm:pt modelId="{C894E40A-E1C8-44DA-A1DC-82E69ECC1185}" type="pres">
      <dgm:prSet presAssocID="{43F67DCD-F9EB-4146-A9DE-CF9FD5565964}" presName="txSpace" presStyleCnt="0"/>
      <dgm:spPr/>
    </dgm:pt>
    <dgm:pt modelId="{5E6687CC-6870-4915-A464-ADE7538A2FFC}" type="pres">
      <dgm:prSet presAssocID="{43F67DCD-F9EB-4146-A9DE-CF9FD5565964}" presName="desTx" presStyleLbl="revTx" presStyleIdx="5" presStyleCnt="6">
        <dgm:presLayoutVars/>
      </dgm:prSet>
      <dgm:spPr/>
    </dgm:pt>
  </dgm:ptLst>
  <dgm:cxnLst>
    <dgm:cxn modelId="{8E38F70F-B2EC-4338-A57C-003144024B01}" type="presOf" srcId="{F2BD1FC6-5B34-484F-9706-8AA380EA583D}" destId="{05DA2B4B-0197-47A5-9980-A1DFF0C52F12}" srcOrd="0" destOrd="0" presId="urn:microsoft.com/office/officeart/2018/5/layout/CenteredIconLabelDescriptionList"/>
    <dgm:cxn modelId="{0A03DE23-4338-407C-832B-AB188601EC4E}" srcId="{3134C81C-F9A4-4D0C-A415-2E895A35CFF8}" destId="{F2BD1FC6-5B34-484F-9706-8AA380EA583D}" srcOrd="0" destOrd="0" parTransId="{48CD5E19-27F0-4D14-860A-D90FFEAF6DED}" sibTransId="{C2FB42F3-FF60-47F3-B869-664B6D7BA020}"/>
    <dgm:cxn modelId="{626ACF83-DECF-4F41-9765-9183ECCE6939}" type="presOf" srcId="{C3CCDE43-6942-439D-B0ED-E21978A0EE3E}" destId="{053A6065-FA7F-4B36-9606-0F79DBE470AE}" srcOrd="0" destOrd="0" presId="urn:microsoft.com/office/officeart/2018/5/layout/CenteredIconLabelDescriptionList"/>
    <dgm:cxn modelId="{7645F38D-BDAF-4DF9-8D70-EBD4C3724999}" type="presOf" srcId="{DE74708F-C546-43AC-B2BB-1B47187E31C1}" destId="{7AC262D5-F0FB-4D0B-999F-2C1D2E70DCD9}" srcOrd="0" destOrd="0" presId="urn:microsoft.com/office/officeart/2018/5/layout/CenteredIconLabelDescriptionList"/>
    <dgm:cxn modelId="{205C4396-4D9F-4B1E-AEB8-103F5AC5889F}" type="presOf" srcId="{B911210A-B5FF-4C27-BB9B-54AB0AB52939}" destId="{3C8D9004-4E12-494A-A3BF-30482B8C1DD7}" srcOrd="0" destOrd="0" presId="urn:microsoft.com/office/officeart/2018/5/layout/CenteredIconLabelDescriptionList"/>
    <dgm:cxn modelId="{587AFFAD-0443-480B-B4C3-D261EBC5CA29}" srcId="{DE74708F-C546-43AC-B2BB-1B47187E31C1}" destId="{C3CCDE43-6942-439D-B0ED-E21978A0EE3E}" srcOrd="0" destOrd="0" parTransId="{97912991-C58D-47EC-9B47-3A976BE7463B}" sibTransId="{904DE2A2-BAC9-4881-8419-758DC901D0B5}"/>
    <dgm:cxn modelId="{F88057CA-106F-4CB9-BAF5-EC4BFFC9F051}" type="presOf" srcId="{D8C5DEB4-E844-4F5F-9383-ADD4E946A56F}" destId="{5E6687CC-6870-4915-A464-ADE7538A2FFC}" srcOrd="0" destOrd="0" presId="urn:microsoft.com/office/officeart/2018/5/layout/CenteredIconLabelDescriptionList"/>
    <dgm:cxn modelId="{B0A6E7CC-C200-46B9-BC35-595516F9CE40}" srcId="{B911210A-B5FF-4C27-BB9B-54AB0AB52939}" destId="{43F67DCD-F9EB-4146-A9DE-CF9FD5565964}" srcOrd="2" destOrd="0" parTransId="{6792306D-8592-490C-AECE-4A17B1158E45}" sibTransId="{69A167AD-394F-4636-9420-2DFF9AD55DFA}"/>
    <dgm:cxn modelId="{CFE947CE-3ADF-4002-A7E2-0596D571B04A}" srcId="{B911210A-B5FF-4C27-BB9B-54AB0AB52939}" destId="{DE74708F-C546-43AC-B2BB-1B47187E31C1}" srcOrd="1" destOrd="0" parTransId="{C23036BB-354B-47AD-9163-103519522D09}" sibTransId="{1C8545D1-0719-4564-892A-8A2A25068093}"/>
    <dgm:cxn modelId="{8D8616D6-4B0F-4D24-9A92-A742BEBE5707}" srcId="{B911210A-B5FF-4C27-BB9B-54AB0AB52939}" destId="{3134C81C-F9A4-4D0C-A415-2E895A35CFF8}" srcOrd="0" destOrd="0" parTransId="{B80FD709-8EB1-4669-92A7-E0F0D17C0B29}" sibTransId="{4C89C8F2-170D-4CD2-8409-079FBE351BB3}"/>
    <dgm:cxn modelId="{32BF2FD8-1995-4884-8176-1740A9A085CB}" srcId="{3134C81C-F9A4-4D0C-A415-2E895A35CFF8}" destId="{D2B74896-DDC8-467B-8F9F-A8CB377D805C}" srcOrd="1" destOrd="0" parTransId="{5FA985B1-8B3F-4FE0-A5E0-C58E31A3BE49}" sibTransId="{3FBD422F-E9D2-4DBD-AF44-78DB36AC87CC}"/>
    <dgm:cxn modelId="{61013DD9-51A6-4F17-8057-A5471A1A08D1}" type="presOf" srcId="{D2B74896-DDC8-467B-8F9F-A8CB377D805C}" destId="{05DA2B4B-0197-47A5-9980-A1DFF0C52F12}" srcOrd="0" destOrd="1" presId="urn:microsoft.com/office/officeart/2018/5/layout/CenteredIconLabelDescriptionList"/>
    <dgm:cxn modelId="{163214EF-0BAA-4198-A511-A28555970BE3}" type="presOf" srcId="{43F67DCD-F9EB-4146-A9DE-CF9FD5565964}" destId="{7C5322EF-3C3F-4675-927B-35306E3BF0A0}" srcOrd="0" destOrd="0" presId="urn:microsoft.com/office/officeart/2018/5/layout/CenteredIconLabelDescriptionList"/>
    <dgm:cxn modelId="{C94E7BFD-C6A0-4433-959D-1F29E50E4274}" srcId="{43F67DCD-F9EB-4146-A9DE-CF9FD5565964}" destId="{D8C5DEB4-E844-4F5F-9383-ADD4E946A56F}" srcOrd="0" destOrd="0" parTransId="{3D9CC0EF-7BE3-44E5-9218-36F7EF14F597}" sibTransId="{5B015030-8525-451A-85FF-3CCC7576003C}"/>
    <dgm:cxn modelId="{BD4BCAFD-A06C-4DBA-B1CA-A520BE76EC61}" type="presOf" srcId="{3134C81C-F9A4-4D0C-A415-2E895A35CFF8}" destId="{39161C27-D1FF-42F1-9167-556B516D6910}" srcOrd="0" destOrd="0" presId="urn:microsoft.com/office/officeart/2018/5/layout/CenteredIconLabelDescriptionList"/>
    <dgm:cxn modelId="{52E6A1F8-5E8C-4013-BA22-BDB38AA85EEA}" type="presParOf" srcId="{3C8D9004-4E12-494A-A3BF-30482B8C1DD7}" destId="{98627E67-6E0F-4BB5-B726-F3C2B5A4A556}" srcOrd="0" destOrd="0" presId="urn:microsoft.com/office/officeart/2018/5/layout/CenteredIconLabelDescriptionList"/>
    <dgm:cxn modelId="{D719582A-C077-4694-8366-17AF841D3C62}" type="presParOf" srcId="{98627E67-6E0F-4BB5-B726-F3C2B5A4A556}" destId="{8C64D9EF-D79C-4E13-95CF-C2710709A3BE}" srcOrd="0" destOrd="0" presId="urn:microsoft.com/office/officeart/2018/5/layout/CenteredIconLabelDescriptionList"/>
    <dgm:cxn modelId="{A53FDBAB-319A-461A-BB4C-4F8484339847}" type="presParOf" srcId="{98627E67-6E0F-4BB5-B726-F3C2B5A4A556}" destId="{B79C66C6-57BC-4A26-8343-1D235CAC3C92}" srcOrd="1" destOrd="0" presId="urn:microsoft.com/office/officeart/2018/5/layout/CenteredIconLabelDescriptionList"/>
    <dgm:cxn modelId="{95CD2309-8C98-4745-87DD-FED18A34F75C}" type="presParOf" srcId="{98627E67-6E0F-4BB5-B726-F3C2B5A4A556}" destId="{39161C27-D1FF-42F1-9167-556B516D6910}" srcOrd="2" destOrd="0" presId="urn:microsoft.com/office/officeart/2018/5/layout/CenteredIconLabelDescriptionList"/>
    <dgm:cxn modelId="{A4155191-0FCC-4EFC-B429-667EBF37BB38}" type="presParOf" srcId="{98627E67-6E0F-4BB5-B726-F3C2B5A4A556}" destId="{D99A9602-1420-4F79-BFD1-C01AFFD0D68C}" srcOrd="3" destOrd="0" presId="urn:microsoft.com/office/officeart/2018/5/layout/CenteredIconLabelDescriptionList"/>
    <dgm:cxn modelId="{BBCE1B89-43D3-4015-818E-34D491741DF7}" type="presParOf" srcId="{98627E67-6E0F-4BB5-B726-F3C2B5A4A556}" destId="{05DA2B4B-0197-47A5-9980-A1DFF0C52F12}" srcOrd="4" destOrd="0" presId="urn:microsoft.com/office/officeart/2018/5/layout/CenteredIconLabelDescriptionList"/>
    <dgm:cxn modelId="{C73479F8-BE21-4D6D-980C-07035A2A308D}" type="presParOf" srcId="{3C8D9004-4E12-494A-A3BF-30482B8C1DD7}" destId="{D3D14D2B-6AB3-4C73-88B5-93BD839DDE5C}" srcOrd="1" destOrd="0" presId="urn:microsoft.com/office/officeart/2018/5/layout/CenteredIconLabelDescriptionList"/>
    <dgm:cxn modelId="{B81132A0-1A9A-4152-91FA-5399D9BB65DE}" type="presParOf" srcId="{3C8D9004-4E12-494A-A3BF-30482B8C1DD7}" destId="{EC0379EF-1439-498F-A684-D0F06C534983}" srcOrd="2" destOrd="0" presId="urn:microsoft.com/office/officeart/2018/5/layout/CenteredIconLabelDescriptionList"/>
    <dgm:cxn modelId="{60A1B60D-6161-469A-8EC7-C855C7165EFB}" type="presParOf" srcId="{EC0379EF-1439-498F-A684-D0F06C534983}" destId="{B4B65A9B-D47D-46A2-88AE-07D91AF04E8A}" srcOrd="0" destOrd="0" presId="urn:microsoft.com/office/officeart/2018/5/layout/CenteredIconLabelDescriptionList"/>
    <dgm:cxn modelId="{446A5456-4620-473F-853E-37B4A55C5993}" type="presParOf" srcId="{EC0379EF-1439-498F-A684-D0F06C534983}" destId="{E9B71088-BDEC-4E8C-AFEA-0A4A5E922F03}" srcOrd="1" destOrd="0" presId="urn:microsoft.com/office/officeart/2018/5/layout/CenteredIconLabelDescriptionList"/>
    <dgm:cxn modelId="{88D12B1E-8A76-41C2-A38B-C01E456A7DDC}" type="presParOf" srcId="{EC0379EF-1439-498F-A684-D0F06C534983}" destId="{7AC262D5-F0FB-4D0B-999F-2C1D2E70DCD9}" srcOrd="2" destOrd="0" presId="urn:microsoft.com/office/officeart/2018/5/layout/CenteredIconLabelDescriptionList"/>
    <dgm:cxn modelId="{C24F40D9-AAE7-4D5E-8D38-73D2246C657D}" type="presParOf" srcId="{EC0379EF-1439-498F-A684-D0F06C534983}" destId="{E65A1077-11D9-44A1-B9A2-8B58DD5B381C}" srcOrd="3" destOrd="0" presId="urn:microsoft.com/office/officeart/2018/5/layout/CenteredIconLabelDescriptionList"/>
    <dgm:cxn modelId="{DE7E4D58-49AA-42FD-BDB2-25C9B9E53CB7}" type="presParOf" srcId="{EC0379EF-1439-498F-A684-D0F06C534983}" destId="{053A6065-FA7F-4B36-9606-0F79DBE470AE}" srcOrd="4" destOrd="0" presId="urn:microsoft.com/office/officeart/2018/5/layout/CenteredIconLabelDescriptionList"/>
    <dgm:cxn modelId="{B29BFFA5-9971-4244-B736-2F735E2DE7E5}" type="presParOf" srcId="{3C8D9004-4E12-494A-A3BF-30482B8C1DD7}" destId="{DD217DB3-8FC2-46DD-92EF-E94DA963EAE2}" srcOrd="3" destOrd="0" presId="urn:microsoft.com/office/officeart/2018/5/layout/CenteredIconLabelDescriptionList"/>
    <dgm:cxn modelId="{429FB6AC-78EE-4637-9287-BA0AC7842BBB}" type="presParOf" srcId="{3C8D9004-4E12-494A-A3BF-30482B8C1DD7}" destId="{5A52638D-8E91-47D5-B742-BC8BAD93AE97}" srcOrd="4" destOrd="0" presId="urn:microsoft.com/office/officeart/2018/5/layout/CenteredIconLabelDescriptionList"/>
    <dgm:cxn modelId="{2772848D-352C-46B7-9BF1-0E3F1C152D99}" type="presParOf" srcId="{5A52638D-8E91-47D5-B742-BC8BAD93AE97}" destId="{F3D02B58-9674-49D5-AADC-4AE06EF12C7D}" srcOrd="0" destOrd="0" presId="urn:microsoft.com/office/officeart/2018/5/layout/CenteredIconLabelDescriptionList"/>
    <dgm:cxn modelId="{2AD479C8-09F9-4EAA-8A28-3BD1FA95E2B6}" type="presParOf" srcId="{5A52638D-8E91-47D5-B742-BC8BAD93AE97}" destId="{EB64697E-8FEE-42BE-8046-9F5DABBB3177}" srcOrd="1" destOrd="0" presId="urn:microsoft.com/office/officeart/2018/5/layout/CenteredIconLabelDescriptionList"/>
    <dgm:cxn modelId="{28C83559-75B5-4970-BDF8-3503A27A3109}" type="presParOf" srcId="{5A52638D-8E91-47D5-B742-BC8BAD93AE97}" destId="{7C5322EF-3C3F-4675-927B-35306E3BF0A0}" srcOrd="2" destOrd="0" presId="urn:microsoft.com/office/officeart/2018/5/layout/CenteredIconLabelDescriptionList"/>
    <dgm:cxn modelId="{209606D8-69CD-4F75-AE25-C60F7484D9B9}" type="presParOf" srcId="{5A52638D-8E91-47D5-B742-BC8BAD93AE97}" destId="{C894E40A-E1C8-44DA-A1DC-82E69ECC1185}" srcOrd="3" destOrd="0" presId="urn:microsoft.com/office/officeart/2018/5/layout/CenteredIconLabelDescriptionList"/>
    <dgm:cxn modelId="{FC56E814-0F1B-469D-B2AA-DA5B346E036B}" type="presParOf" srcId="{5A52638D-8E91-47D5-B742-BC8BAD93AE97}" destId="{5E6687CC-6870-4915-A464-ADE7538A2FFC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64D9EF-D79C-4E13-95CF-C2710709A3BE}">
      <dsp:nvSpPr>
        <dsp:cNvPr id="0" name=""/>
        <dsp:cNvSpPr/>
      </dsp:nvSpPr>
      <dsp:spPr>
        <a:xfrm>
          <a:off x="1020487" y="768283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161C27-D1FF-42F1-9167-556B516D6910}">
      <dsp:nvSpPr>
        <dsp:cNvPr id="0" name=""/>
        <dsp:cNvSpPr/>
      </dsp:nvSpPr>
      <dsp:spPr>
        <a:xfrm>
          <a:off x="393" y="1987880"/>
          <a:ext cx="3138750" cy="632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4000" kern="1200" dirty="0"/>
            <a:t>Manifest</a:t>
          </a:r>
        </a:p>
      </dsp:txBody>
      <dsp:txXfrm>
        <a:off x="393" y="1987880"/>
        <a:ext cx="3138750" cy="632654"/>
      </dsp:txXfrm>
    </dsp:sp>
    <dsp:sp modelId="{05DA2B4B-0197-47A5-9980-A1DFF0C52F12}">
      <dsp:nvSpPr>
        <dsp:cNvPr id="0" name=""/>
        <dsp:cNvSpPr/>
      </dsp:nvSpPr>
      <dsp:spPr>
        <a:xfrm>
          <a:off x="393" y="2676830"/>
          <a:ext cx="3138750" cy="906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Lists what Resources your Program Needs to Run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Typically a JSON file</a:t>
          </a:r>
        </a:p>
      </dsp:txBody>
      <dsp:txXfrm>
        <a:off x="393" y="2676830"/>
        <a:ext cx="3138750" cy="906224"/>
      </dsp:txXfrm>
    </dsp:sp>
    <dsp:sp modelId="{B4B65A9B-D47D-46A2-88AE-07D91AF04E8A}">
      <dsp:nvSpPr>
        <dsp:cNvPr id="0" name=""/>
        <dsp:cNvSpPr/>
      </dsp:nvSpPr>
      <dsp:spPr>
        <a:xfrm>
          <a:off x="4708518" y="768283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C262D5-F0FB-4D0B-999F-2C1D2E70DCD9}">
      <dsp:nvSpPr>
        <dsp:cNvPr id="0" name=""/>
        <dsp:cNvSpPr/>
      </dsp:nvSpPr>
      <dsp:spPr>
        <a:xfrm>
          <a:off x="3688425" y="1987880"/>
          <a:ext cx="3138750" cy="632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 dirty="0"/>
            <a:t>Service Worker</a:t>
          </a:r>
        </a:p>
      </dsp:txBody>
      <dsp:txXfrm>
        <a:off x="3688425" y="1987880"/>
        <a:ext cx="3138750" cy="632654"/>
      </dsp:txXfrm>
    </dsp:sp>
    <dsp:sp modelId="{053A6065-FA7F-4B36-9606-0F79DBE470AE}">
      <dsp:nvSpPr>
        <dsp:cNvPr id="0" name=""/>
        <dsp:cNvSpPr/>
      </dsp:nvSpPr>
      <dsp:spPr>
        <a:xfrm>
          <a:off x="3688425" y="2676830"/>
          <a:ext cx="3138750" cy="906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Programmatically Caches Resources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Push Notifications</a:t>
          </a:r>
        </a:p>
      </dsp:txBody>
      <dsp:txXfrm>
        <a:off x="3688425" y="2676830"/>
        <a:ext cx="3138750" cy="906224"/>
      </dsp:txXfrm>
    </dsp:sp>
    <dsp:sp modelId="{F3D02B58-9674-49D5-AADC-4AE06EF12C7D}">
      <dsp:nvSpPr>
        <dsp:cNvPr id="0" name=""/>
        <dsp:cNvSpPr/>
      </dsp:nvSpPr>
      <dsp:spPr>
        <a:xfrm>
          <a:off x="8396550" y="768283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5322EF-3C3F-4675-927B-35306E3BF0A0}">
      <dsp:nvSpPr>
        <dsp:cNvPr id="0" name=""/>
        <dsp:cNvSpPr/>
      </dsp:nvSpPr>
      <dsp:spPr>
        <a:xfrm>
          <a:off x="7376456" y="1987880"/>
          <a:ext cx="3138750" cy="632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 dirty="0"/>
            <a:t>HTTPS</a:t>
          </a:r>
        </a:p>
      </dsp:txBody>
      <dsp:txXfrm>
        <a:off x="7376456" y="1987880"/>
        <a:ext cx="3138750" cy="632654"/>
      </dsp:txXfrm>
    </dsp:sp>
    <dsp:sp modelId="{5E6687CC-6870-4915-A464-ADE7538A2FFC}">
      <dsp:nvSpPr>
        <dsp:cNvPr id="0" name=""/>
        <dsp:cNvSpPr/>
      </dsp:nvSpPr>
      <dsp:spPr>
        <a:xfrm>
          <a:off x="7376456" y="2676830"/>
          <a:ext cx="3138750" cy="906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Otherwise, vulnerable to Man-in-the-Middle Attacks</a:t>
          </a:r>
        </a:p>
      </dsp:txBody>
      <dsp:txXfrm>
        <a:off x="7376456" y="2676830"/>
        <a:ext cx="3138750" cy="9062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154B92-09A8-4C4D-ACBC-14509705C974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88CE96-342E-46CD-90DA-52BEC3B10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95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8CE96-342E-46CD-90DA-52BEC3B107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95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 technology for people.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8CE96-342E-46CD-90DA-52BEC3B1078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233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According to WHO, Every year:</a:t>
            </a:r>
          </a:p>
          <a:p>
            <a:pPr marL="228600" indent="-228600">
              <a:buAutoNum type="arabicParenR"/>
            </a:pPr>
            <a:r>
              <a:rPr lang="en-US" dirty="0"/>
              <a:t>There are 200 million cases of malaria</a:t>
            </a:r>
          </a:p>
          <a:p>
            <a:pPr marL="228600" indent="-228600">
              <a:buAutoNum type="arabicParenR"/>
            </a:pPr>
            <a:r>
              <a:rPr lang="en-US" dirty="0"/>
              <a:t>There are 438,000 deaths from malaria</a:t>
            </a:r>
          </a:p>
          <a:p>
            <a:pPr marL="228600" indent="-228600">
              <a:buAutoNum type="arabicParenR"/>
            </a:pPr>
            <a:r>
              <a:rPr lang="en-US" dirty="0"/>
              <a:t>Every 2 minutes, a child dies from malaria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8CE96-342E-46CD-90DA-52BEC3B107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50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Technician Records Data in the field</a:t>
            </a:r>
          </a:p>
          <a:p>
            <a:pPr marL="228600" indent="-228600">
              <a:buAutoNum type="arabicParenR"/>
            </a:pPr>
            <a:r>
              <a:rPr lang="en-US" dirty="0"/>
              <a:t>Technician takes paper forms to office</a:t>
            </a:r>
          </a:p>
          <a:p>
            <a:pPr marL="228600" indent="-228600">
              <a:buAutoNum type="arabicParenR"/>
            </a:pPr>
            <a:r>
              <a:rPr lang="en-US" dirty="0"/>
              <a:t>Data is manually entered into an Excel 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8CE96-342E-46CD-90DA-52BEC3B107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670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Offline Necessary?  I guess I’ll make an android app… so not sexy…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8CE96-342E-46CD-90DA-52BEC3B1078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81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WRONG!  Just make a PWA!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8CE96-342E-46CD-90DA-52BEC3B1078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62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Circa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8CE96-342E-46CD-90DA-52BEC3B1078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09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use any framework!  However, I find the easiest combination is the collection above.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8CE96-342E-46CD-90DA-52BEC3B1078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077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line to turn your Regular Angular app into a PWA!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8CE96-342E-46CD-90DA-52BEC3B1078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489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Twitter Lite—PWA uses 3% less disk space</a:t>
            </a:r>
          </a:p>
          <a:p>
            <a:r>
              <a:rPr lang="en-US" dirty="0"/>
              <a:t>Pinterest—PWA increased ad revenue by 44%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8CE96-342E-46CD-90DA-52BEC3B1078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047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EB8E3-0C99-412D-B384-1EDEDBF92A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74F6CC-9DDA-480F-811E-EE31BE7279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60325-80B9-487F-A927-76D99455E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D0EE-0107-4015-B25B-0AC90F64508F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776F1-DD4F-4C1A-9653-CD01D9C27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FC380-CE95-45A6-AC5A-08E428D05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01AFD-7860-4B24-8821-542F8D8A0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04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E54F3-A934-456A-AB0E-EA68BE5A9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CAA988-5913-4B14-9CB6-1AA34BB94D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0AF6D-8571-4762-96D4-24C7D3BFB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D0EE-0107-4015-B25B-0AC90F64508F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1D794-D75C-4DD4-8E65-0A966373C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6B668-BE11-435F-9EF6-2F0CAA38A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01AFD-7860-4B24-8821-542F8D8A0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435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539241-07CF-4D16-9430-0D1EAA126C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CFA603-BECD-4457-A5F1-2080749EF0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DDA36-D4A2-425C-A8B9-102C49F9A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D0EE-0107-4015-B25B-0AC90F64508F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844D3-2DE5-46C2-A55A-6F8AC4C90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FDD3F-A489-4F83-B32B-6470C39BE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01AFD-7860-4B24-8821-542F8D8A0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81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CE90C-267A-40CE-916F-6B6509AE1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A849A-D5BC-4392-B18A-A8F611941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80F24-0CB3-4FC1-8A25-476568952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D0EE-0107-4015-B25B-0AC90F64508F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DE606-E10B-416E-8A00-026B77399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7054B-FDDB-46F4-94DB-59FA279D4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01AFD-7860-4B24-8821-542F8D8A0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145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3305D-7B9E-47F3-B5EA-FB76230B4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008380-A3BF-45BB-8C7B-6B8D1209D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C93D6-DAF3-4E83-9588-6966F7B17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D0EE-0107-4015-B25B-0AC90F64508F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C8CDB-6D01-453F-8208-8C35CDF28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C0541-43E9-4B78-97A5-72BA9274B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01AFD-7860-4B24-8821-542F8D8A0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38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A6E72-D72C-4CA6-8A9C-A804BCE38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2CE50-DC07-4A9B-8908-F37BC3EDD5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4EAF69-DCCC-4405-9539-0E40B752C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993444-41FE-4F1E-962D-89CAFD7C3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D0EE-0107-4015-B25B-0AC90F64508F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6DD4C1-979E-433A-9986-818AABEF6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7B293-8E70-42C3-9DEB-A6D5C650E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01AFD-7860-4B24-8821-542F8D8A0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841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CD83A-4DB8-4F94-8ADE-26869F05A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42A56-9FF6-4575-BCBB-1D80C14F2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919411-3445-4343-B9B9-99CED76D36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21C838-8E65-4AFF-A654-7E93066E81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EED212-D6DD-492D-9AD1-DB4321D588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57A461-85A0-46AD-9CA8-80E387AE6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D0EE-0107-4015-B25B-0AC90F64508F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DAB4AF-6796-466E-9C7E-23047E876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4133E8-5EEA-40B0-BE1F-11ACE1FA1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01AFD-7860-4B24-8821-542F8D8A0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17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3E049-7B96-4872-813A-3DD314262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09DFB3-0E91-4BF2-8585-3015D7E43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D0EE-0107-4015-B25B-0AC90F64508F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80BBF-B7C4-4528-9FEC-93EFB58CE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185FCF-66D2-425F-90E3-25972937F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01AFD-7860-4B24-8821-542F8D8A0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240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11A3-60F9-457F-A5B8-427EFDA36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D0EE-0107-4015-B25B-0AC90F64508F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4D8389-6E66-467A-93F6-1C8F7A065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7EDDF-ED2C-4DAF-A3ED-FDF638C1E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01AFD-7860-4B24-8821-542F8D8A0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274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060D7-D65C-4CB2-8120-CB93CDDEB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CE2C3-17E8-4720-A462-963A2164C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EA866-EDEC-4E28-B6D1-398A72740D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DC76E3-8A80-4E29-B049-306B0A0ED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D0EE-0107-4015-B25B-0AC90F64508F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E05A2F-E181-4E20-B825-365A60405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F7697B-ABC1-473B-B93C-53D21A894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01AFD-7860-4B24-8821-542F8D8A0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744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43349-BE8A-4AB6-83AD-5B764D344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28060F-B29A-4884-88EE-9A518A46FA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EC0762-69C8-4918-BBFD-BC4CE4205D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BDC280-151E-42DC-BECA-D9B70AF28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D0EE-0107-4015-B25B-0AC90F64508F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0BCCF7-02C1-4F09-ABD9-5CA600B5E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F50F78-61A3-49D3-ABC1-B78142906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01AFD-7860-4B24-8821-542F8D8A0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12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B43338-B8A3-41D9-B1D5-D2AF86453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AD75E-2EE3-4C61-8F3B-0D67CE6AF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C7CCA-7492-4C65-87E1-DCF8EC5E2C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02D0EE-0107-4015-B25B-0AC90F64508F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05F9A-96B6-41E1-9F7B-E68CAAE976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A0BD4-EABE-4A6D-A620-EB2337BA8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01AFD-7860-4B24-8821-542F8D8A0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475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oke-demo-13875.firebaseapp.com/" TargetMode="External"/><Relationship Id="rId2" Type="http://schemas.openxmlformats.org/officeDocument/2006/relationships/hyperlink" Target="https://github.com/colleenDunlap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mailto:colleen85052@gmail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JLJbOyHQipVAuF3Rau70VNeijKMCj7jE/view?usp=sharing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LDSKg-vrX1g2TOadCUr9mjS1Zu6PA_9R/view?usp=sharin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0466A-BFA6-4430-9457-7219F01B61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Progressive Web Apps Around the Globe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BB7E48-DD68-40C6-8065-3B35B97C5A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Colleen Dunlap</a:t>
            </a:r>
          </a:p>
        </p:txBody>
      </p:sp>
    </p:spTree>
    <p:extLst>
      <p:ext uri="{BB962C8B-B14F-4D97-AF65-F5344CB8AC3E}">
        <p14:creationId xmlns:p14="http://schemas.microsoft.com/office/powerpoint/2010/main" val="552082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8938C7-5552-45C2-B7DF-FFF3FDF53A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750" b="29394"/>
          <a:stretch/>
        </p:blipFill>
        <p:spPr>
          <a:xfrm>
            <a:off x="846547" y="917642"/>
            <a:ext cx="5152057" cy="5022716"/>
          </a:xfrm>
          <a:prstGeom prst="rect">
            <a:avLst/>
          </a:prstGeom>
          <a:effectLst>
            <a:glow rad="368300">
              <a:schemeClr val="accent1"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82964C-D6F3-405F-97F0-2ACBCA8CB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823" y="455732"/>
            <a:ext cx="3344927" cy="5946536"/>
          </a:xfrm>
          <a:prstGeom prst="rect">
            <a:avLst/>
          </a:prstGeom>
          <a:effectLst>
            <a:glow rad="406400"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38497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844B56-9AD2-4C54-9C77-D4D458CF2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358" y="1903408"/>
            <a:ext cx="4658277" cy="2779803"/>
          </a:xfrm>
          <a:prstGeom prst="rect">
            <a:avLst/>
          </a:prstGeom>
          <a:effectLst>
            <a:glow rad="622300">
              <a:schemeClr val="accent1">
                <a:alpha val="40000"/>
              </a:scheme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E72AB0-AB6B-4F41-9326-8B6AF85E4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649" y="296562"/>
            <a:ext cx="3523993" cy="6264876"/>
          </a:xfrm>
          <a:prstGeom prst="rect">
            <a:avLst/>
          </a:prstGeom>
          <a:effectLst>
            <a:glow rad="520700"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863004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E0703E-1932-43B2-ACC2-C2270EEE8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93" y="1544790"/>
            <a:ext cx="4971106" cy="37684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F50FBC-C9F2-47A8-890C-AF69AB74C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667" y="287594"/>
            <a:ext cx="3534082" cy="628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30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6C5F8-51E5-4338-BC2B-639FB38DB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5731"/>
            <a:ext cx="10515600" cy="1325563"/>
          </a:xfrm>
        </p:spPr>
        <p:txBody>
          <a:bodyPr/>
          <a:lstStyle/>
          <a:p>
            <a:r>
              <a:rPr lang="en-US" dirty="0"/>
              <a:t>What’s a PWA?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DF968-EE86-483A-BF80-0ADAC32ED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3026" y="457200"/>
            <a:ext cx="5360773" cy="5719763"/>
          </a:xfrm>
        </p:spPr>
        <p:txBody>
          <a:bodyPr>
            <a:normAutofit/>
          </a:bodyPr>
          <a:lstStyle/>
          <a:p>
            <a:r>
              <a:rPr lang="en-US" i="1" dirty="0"/>
              <a:t>“use modern web APIs along with traditional progressive enhancement strategy to create cross-platform web applications”--</a:t>
            </a:r>
            <a:r>
              <a:rPr lang="en-US" dirty="0"/>
              <a:t>MDN</a:t>
            </a:r>
          </a:p>
          <a:p>
            <a:r>
              <a:rPr lang="en-US" i="1" dirty="0"/>
              <a:t>“user experiences that have the reach of the web, and are reliable…fast…engaging”—</a:t>
            </a:r>
            <a:r>
              <a:rPr lang="en-US" dirty="0"/>
              <a:t>Google Developers</a:t>
            </a:r>
          </a:p>
          <a:p>
            <a:r>
              <a:rPr lang="en-US" i="1" dirty="0"/>
              <a:t>“regular web pages or websites, but can appear to the user like traditional applications or native mobile applications”—</a:t>
            </a:r>
            <a:r>
              <a:rPr lang="en-US" dirty="0"/>
              <a:t>Wikipedia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55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855B6-5FE7-436E-A979-359ABD2B2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6005"/>
            <a:ext cx="10515600" cy="5145989"/>
          </a:xfrm>
        </p:spPr>
        <p:txBody>
          <a:bodyPr>
            <a:normAutofit/>
          </a:bodyPr>
          <a:lstStyle/>
          <a:p>
            <a:r>
              <a:rPr lang="en-US" dirty="0"/>
              <a:t>NOT a Framework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NOT a Package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NOT a Library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IS</a:t>
            </a:r>
            <a:r>
              <a:rPr lang="en-US" dirty="0"/>
              <a:t> a Set of Technologies, Tools and Practices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921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93DC1-0C83-44DD-845B-452265CCA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What? How?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D43DA8F-5426-4507-9101-4BF188F289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714825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2826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CDA12-CF48-4704-A714-C3D9F370E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Link to Poke-Demo Repo =&gt; </a:t>
            </a:r>
            <a:r>
              <a:rPr lang="en-US" dirty="0">
                <a:hlinkClick r:id="rId2"/>
              </a:rPr>
              <a:t>https://github.com/colleenDunlap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Link to Poke-Demo App =&gt; </a:t>
            </a:r>
            <a:r>
              <a:rPr lang="en-US" dirty="0">
                <a:hlinkClick r:id="rId3"/>
              </a:rPr>
              <a:t>https://poke-demo-13875.firebaseapp.com/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52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15C62-948A-4B39-A2B0-8B44E8D7B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Tools</a:t>
            </a:r>
          </a:p>
        </p:txBody>
      </p:sp>
      <p:pic>
        <p:nvPicPr>
          <p:cNvPr id="1026" name="Picture 2" descr="Image result for Angular">
            <a:extLst>
              <a:ext uri="{FF2B5EF4-FFF2-40B4-BE49-F238E27FC236}">
                <a16:creationId xmlns:a16="http://schemas.microsoft.com/office/drawing/2014/main" id="{D02C3BB5-1001-400D-977D-8DD5EB4CA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892" y="231023"/>
            <a:ext cx="2903838" cy="290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63B9E0-1D24-442D-B0A5-3EE1B6CE9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578" y="3723140"/>
            <a:ext cx="2903838" cy="29038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3F0B72-B454-44F8-AD5E-EFFA4C342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6754" y="231021"/>
            <a:ext cx="4693708" cy="3520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95BB17-9ABA-47A5-B509-C10E9CB662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4330" y="3723140"/>
            <a:ext cx="2937801" cy="290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39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EED6A-4FA8-4ACA-97C2-430A0AEDA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542604"/>
            <a:ext cx="8686800" cy="1772793"/>
          </a:xfr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4800" dirty="0"/>
              <a:t>ng add @angular/</a:t>
            </a:r>
            <a:r>
              <a:rPr lang="en-US" sz="4800" dirty="0" err="1"/>
              <a:t>pwa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55352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11E43-68B0-45A0-9E64-865C54A0C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4004732"/>
            <a:ext cx="6465287" cy="13242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Where?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BE2D1B8-0887-4D2B-8C42-999040132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7634" y="321733"/>
            <a:ext cx="4129237" cy="606001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6B9661-6C80-4FF9-B934-3C006A9CA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66" y="968650"/>
            <a:ext cx="3483526" cy="195948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A085277-BAF7-40CC-A608-B030CA969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811469" y="321733"/>
            <a:ext cx="3375479" cy="325966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8C550E-835A-48FD-8FAB-253A566C8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745" y="628649"/>
            <a:ext cx="2639484" cy="263948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4009F90-86BF-44AE-B0EB-D68140E0E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8508682" y="321733"/>
            <a:ext cx="3375478" cy="325966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DC4B68-19F0-4401-AFA9-4EFF6725D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8208" y="628649"/>
            <a:ext cx="2299748" cy="26394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7F001C-A498-4E3B-87A6-27C12B6D58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366" y="3579929"/>
            <a:ext cx="3483526" cy="2464594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4254369-4B26-4D6A-A4CD-BE3438297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3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E8BE4D-4013-43A0-AB09-6EF4B304B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754" y="69284"/>
            <a:ext cx="4574723" cy="3974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0CEDBF-01B4-4BB3-B852-A4E845864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48" y="3930049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Hi! I’m Colleen (she/hers).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12C54A-0AA8-4412-9DC7-F6F4A6B2E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391" y="273982"/>
            <a:ext cx="4286869" cy="35649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97B0B0-21D1-46C7-A8B9-31FBC8AA7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3594" y="561392"/>
            <a:ext cx="1962150" cy="2876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73725A-72F5-4EE7-8F4C-1A45D73390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4418" y="3859949"/>
            <a:ext cx="2791326" cy="279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793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9D5DA-4822-40C8-8897-5942A8CE7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83303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Who Cares?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14F089-4DB6-4928-A620-B6D87CA0C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3" y="122238"/>
            <a:ext cx="4362450" cy="24177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699062-F0BC-4FB5-B794-3DDD594CC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063" y="122238"/>
            <a:ext cx="3409950" cy="24177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9995B6-CE75-4D67-A24A-03509E006B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7690" y="2874861"/>
            <a:ext cx="7485473" cy="1825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62EE2C-1712-4ED2-B506-9CA5A5223E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7563" y="122238"/>
            <a:ext cx="3251200" cy="241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922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42F26-BC52-4FA2-A48A-1BEF8FD25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335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you!		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3B1A3A5-657B-4122-AE16-64BB01D7F9E1}"/>
              </a:ext>
            </a:extLst>
          </p:cNvPr>
          <p:cNvSpPr txBox="1">
            <a:spLocks/>
          </p:cNvSpPr>
          <p:nvPr/>
        </p:nvSpPr>
        <p:spPr>
          <a:xfrm>
            <a:off x="1126524" y="23288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Asante </a:t>
            </a:r>
            <a:r>
              <a:rPr lang="en-US" dirty="0" err="1"/>
              <a:t>sana</a:t>
            </a:r>
            <a:r>
              <a:rPr lang="en-US" dirty="0"/>
              <a:t>!	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7AE546-7B06-400F-A26A-B0F6952F8A9D}"/>
              </a:ext>
            </a:extLst>
          </p:cNvPr>
          <p:cNvSpPr txBox="1"/>
          <p:nvPr/>
        </p:nvSpPr>
        <p:spPr>
          <a:xfrm>
            <a:off x="6384324" y="4666695"/>
            <a:ext cx="59395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Email</a:t>
            </a:r>
            <a:r>
              <a:rPr lang="en-US" sz="2400" dirty="0"/>
              <a:t>		</a:t>
            </a:r>
            <a:r>
              <a:rPr lang="en-US" sz="2400" dirty="0">
                <a:hlinkClick r:id="rId2"/>
              </a:rPr>
              <a:t>colleen85052@gmail.com</a:t>
            </a:r>
            <a:endParaRPr lang="en-US" sz="2400" dirty="0"/>
          </a:p>
          <a:p>
            <a:r>
              <a:rPr lang="en-US" sz="2400" b="1" dirty="0"/>
              <a:t>GitHub</a:t>
            </a:r>
            <a:r>
              <a:rPr lang="en-US" sz="2400" dirty="0"/>
              <a:t>		github.com/</a:t>
            </a:r>
            <a:r>
              <a:rPr lang="en-US" sz="2400" dirty="0" err="1"/>
              <a:t>colleenDunlap</a:t>
            </a:r>
            <a:endParaRPr lang="en-US" sz="2400" dirty="0"/>
          </a:p>
          <a:p>
            <a:r>
              <a:rPr lang="en-US" sz="2400" b="1" dirty="0"/>
              <a:t>Twitter</a:t>
            </a:r>
            <a:r>
              <a:rPr lang="en-US" sz="2400" dirty="0"/>
              <a:t>		@</a:t>
            </a:r>
            <a:r>
              <a:rPr lang="en-US" sz="2400" dirty="0" err="1"/>
              <a:t>ColleenDHere</a:t>
            </a:r>
            <a:r>
              <a:rPr lang="en-US" sz="2400" dirty="0"/>
              <a:t> </a:t>
            </a:r>
          </a:p>
          <a:p>
            <a:r>
              <a:rPr lang="en-US" sz="2400" b="1" dirty="0"/>
              <a:t>LinkedIn</a:t>
            </a:r>
            <a:r>
              <a:rPr lang="en-US" sz="2400" dirty="0"/>
              <a:t>	lol, just email 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8B4E4E-5EBF-4E9E-A40D-222862A45E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28" t="6635" r="5483" b="16492"/>
          <a:stretch/>
        </p:blipFill>
        <p:spPr>
          <a:xfrm>
            <a:off x="7928810" y="219008"/>
            <a:ext cx="4001637" cy="32591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3C9578-F049-471D-AD44-5AF2D6E8F6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824" b="32281"/>
          <a:stretch/>
        </p:blipFill>
        <p:spPr>
          <a:xfrm>
            <a:off x="137188" y="216724"/>
            <a:ext cx="3755535" cy="22393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6DFEEE-BA6E-4D02-8D82-E6AE40619A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73" t="8069" r="11337" b="13334"/>
          <a:stretch/>
        </p:blipFill>
        <p:spPr>
          <a:xfrm>
            <a:off x="712380" y="2946432"/>
            <a:ext cx="2507217" cy="369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155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963522-254B-4184-8E4F-4256E5078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86" y="1114425"/>
            <a:ext cx="4762500" cy="4629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CC1349-9CFE-48EF-B5BC-793FCF752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848" y="4008294"/>
            <a:ext cx="4362450" cy="200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690D1C-537C-4934-B99A-F56386CFF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117" y="1114425"/>
            <a:ext cx="4209182" cy="236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734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996AC-F3E6-4777-8D28-9B0B38EFB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2310"/>
            <a:ext cx="10515600" cy="53456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200 million</a:t>
            </a:r>
          </a:p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r>
              <a:rPr lang="en-US" sz="4400" dirty="0"/>
              <a:t>438,000</a:t>
            </a:r>
          </a:p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r>
              <a:rPr lang="en-US" sz="4400" dirty="0"/>
              <a:t>2 minutes</a:t>
            </a:r>
          </a:p>
        </p:txBody>
      </p:sp>
    </p:spTree>
    <p:extLst>
      <p:ext uri="{BB962C8B-B14F-4D97-AF65-F5344CB8AC3E}">
        <p14:creationId xmlns:p14="http://schemas.microsoft.com/office/powerpoint/2010/main" val="1224233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F21D614-909A-40A0-B8AF-BAD1D903F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2009" y="-267510"/>
            <a:ext cx="4505325" cy="384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B631E0-4480-4981-A5B5-CDF03B574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01" y="3429000"/>
            <a:ext cx="2162175" cy="238125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60D2C441-AA31-4C90-87D7-8B3856A39EBE}"/>
              </a:ext>
            </a:extLst>
          </p:cNvPr>
          <p:cNvSpPr/>
          <p:nvPr/>
        </p:nvSpPr>
        <p:spPr>
          <a:xfrm>
            <a:off x="2672329" y="2984858"/>
            <a:ext cx="1681316" cy="6602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23552C-9C9C-47C8-88B2-23A66A03B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1294" y="1777573"/>
            <a:ext cx="3349412" cy="30748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A818F2-6EC2-46CD-A352-36D631F555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2022" y="2424417"/>
            <a:ext cx="2562225" cy="1781175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336FD3D-42F4-49D9-98B3-036775441F98}"/>
              </a:ext>
            </a:extLst>
          </p:cNvPr>
          <p:cNvSpPr/>
          <p:nvPr/>
        </p:nvSpPr>
        <p:spPr>
          <a:xfrm>
            <a:off x="7770706" y="2920292"/>
            <a:ext cx="1681316" cy="6602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69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AA535F-030C-4465-8D66-1C08F8AB7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708" y="0"/>
            <a:ext cx="68665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739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5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java programming cartoon">
            <a:extLst>
              <a:ext uri="{FF2B5EF4-FFF2-40B4-BE49-F238E27FC236}">
                <a16:creationId xmlns:a16="http://schemas.microsoft.com/office/drawing/2014/main" id="{FE03EAB1-B33A-41CA-905E-BE47D41B5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1956" y="643467"/>
            <a:ext cx="7428088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172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85D59-A559-472C-A7D3-C983B3A3F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Non-PWA Demo Video =&gt; </a:t>
            </a:r>
            <a:r>
              <a:rPr lang="en-US" dirty="0">
                <a:hlinkClick r:id="rId2"/>
              </a:rPr>
              <a:t>https://drive.google.com/file/d/1JLJbOyHQipVAuF3Rau70VNeijKMCj7jE/view?usp=sharing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7155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B01B9-2822-49E1-8E41-B40AAB16D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PWA Demo Video=&gt; </a:t>
            </a:r>
            <a:r>
              <a:rPr lang="en-US" dirty="0">
                <a:hlinkClick r:id="rId2"/>
              </a:rPr>
              <a:t>https://drive.google.com/file/d/1LDSKg-vrX1g2TOadCUr9mjS1Zu6PA_9R/view?usp=sharing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6939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2427</TotalTime>
  <Words>349</Words>
  <Application>Microsoft Office PowerPoint</Application>
  <PresentationFormat>Widescreen</PresentationFormat>
  <Paragraphs>61</Paragraphs>
  <Slides>21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Progressive Web Apps Around the Globe</vt:lpstr>
      <vt:lpstr>Hi! I’m Colleen (she/hers).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What’s a PWA?</vt:lpstr>
      <vt:lpstr>NOT a Framework  NOT a Package  NOT a Library  IS a Set of Technologies, Tools and Practices </vt:lpstr>
      <vt:lpstr>What? How?</vt:lpstr>
      <vt:lpstr>PowerPoint Presentation</vt:lpstr>
      <vt:lpstr>Tools</vt:lpstr>
      <vt:lpstr>ng add @angular/pwa</vt:lpstr>
      <vt:lpstr>Where?</vt:lpstr>
      <vt:lpstr>Who Cares?</vt:lpstr>
      <vt:lpstr>Thank you!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How and Why of Global Progressive Web Apps</dc:title>
  <dc:creator>Dunlap, Colleen</dc:creator>
  <cp:lastModifiedBy>Dunlap, Colleen</cp:lastModifiedBy>
  <cp:revision>12</cp:revision>
  <dcterms:created xsi:type="dcterms:W3CDTF">2019-10-22T14:23:16Z</dcterms:created>
  <dcterms:modified xsi:type="dcterms:W3CDTF">2019-10-24T19:18:05Z</dcterms:modified>
</cp:coreProperties>
</file>